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92" r:id="rId3"/>
    <p:sldId id="293" r:id="rId4"/>
    <p:sldId id="296" r:id="rId5"/>
    <p:sldId id="301" r:id="rId6"/>
    <p:sldId id="295" r:id="rId7"/>
    <p:sldId id="302" r:id="rId8"/>
    <p:sldId id="303" r:id="rId9"/>
    <p:sldId id="305" r:id="rId10"/>
    <p:sldId id="304" r:id="rId11"/>
    <p:sldId id="308" r:id="rId12"/>
    <p:sldId id="306" r:id="rId13"/>
    <p:sldId id="307" r:id="rId14"/>
    <p:sldId id="276" r:id="rId15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E14"/>
    <a:srgbClr val="323233"/>
    <a:srgbClr val="252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8" autoAdjust="0"/>
    <p:restoredTop sz="69250" autoAdjust="0"/>
  </p:normalViewPr>
  <p:slideViewPr>
    <p:cSldViewPr snapToGrid="0" snapToObjects="1">
      <p:cViewPr varScale="1">
        <p:scale>
          <a:sx n="80" d="100"/>
          <a:sy n="80" d="100"/>
        </p:scale>
        <p:origin x="90" y="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7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AD886-29DF-A04B-BD5D-42FEA04A4812}" type="datetime1">
              <a:rPr lang="ru-RU" smtClean="0"/>
              <a:t>04.04.2016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9250A-DFAD-814A-BD98-C971B60E4F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894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6282-7D42-1E49-B1AC-1A2FC6A5ABFD}" type="datetime1">
              <a:rPr lang="ru-RU" smtClean="0"/>
              <a:t>04.04.2016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9FC2B-F1EB-5245-A9D0-1BCA7DD70C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566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672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143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129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найти </a:t>
            </a:r>
            <a:r>
              <a:rPr lang="ru-RU" baseline="0" dirty="0" smtClean="0"/>
              <a:t>порядка 400 пакетов…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1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60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42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36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35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68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интеграционной </a:t>
            </a:r>
            <a:r>
              <a:rPr lang="ru-RU" baseline="0" dirty="0" smtClean="0"/>
              <a:t>шины, виртуализации на базе СПО.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5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81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6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67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Масштаб </a:t>
            </a:r>
            <a:r>
              <a:rPr lang="ru-RU" dirty="0" err="1" smtClean="0"/>
              <a:t>инфраструктры</a:t>
            </a:r>
            <a:r>
              <a:rPr lang="ru-RU" dirty="0" smtClean="0"/>
              <a:t>: 100 ТБ данных,</a:t>
            </a:r>
            <a:r>
              <a:rPr lang="ru-RU" baseline="0" dirty="0" smtClean="0"/>
              <a:t> достаточно большая сан сеть. И собственно 50 хостов виртуализации для переноса.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86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4608000"/>
            <a:ext cx="5040514" cy="144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050"/>
              </a:lnSpc>
              <a:buNone/>
              <a:defRPr sz="1600" b="1" i="0">
                <a:solidFill>
                  <a:srgbClr val="323233"/>
                </a:solidFill>
                <a:latin typeface="+mn-lt"/>
                <a:cs typeface="Calibri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Город,</a:t>
            </a:r>
            <a:r>
              <a:rPr lang="en-US" dirty="0" smtClean="0"/>
              <a:t> </a:t>
            </a:r>
            <a:r>
              <a:rPr lang="ru-RU" dirty="0" smtClean="0"/>
              <a:t>Дата</a:t>
            </a:r>
            <a:endParaRPr lang="ru-RU" dirty="0"/>
          </a:p>
        </p:txBody>
      </p:sp>
      <p:pic>
        <p:nvPicPr>
          <p:cNvPr id="9" name="Изображение 8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21200"/>
            <a:ext cx="904922" cy="242900"/>
          </a:xfrm>
          <a:prstGeom prst="rect">
            <a:avLst/>
          </a:prstGeom>
        </p:spPr>
      </p:pic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4104000"/>
            <a:ext cx="5040514" cy="144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1600" b="1">
                <a:solidFill>
                  <a:srgbClr val="32323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4320000"/>
            <a:ext cx="5040514" cy="144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1600" b="0" i="0">
                <a:solidFill>
                  <a:srgbClr val="323233"/>
                </a:solidFill>
                <a:latin typeface="+mn-lt"/>
                <a:cs typeface="Calibri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Должность автора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1044000"/>
            <a:ext cx="5040313" cy="2159000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600" b="1" i="0" cap="all">
                <a:solidFill>
                  <a:schemeClr val="bg1"/>
                </a:solidFill>
              </a:defRPr>
            </a:lvl1pPr>
            <a:lvl2pPr>
              <a:lnSpc>
                <a:spcPts val="2800"/>
              </a:lnSpc>
              <a:defRPr sz="3000" b="1" i="0" cap="all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3000" b="1" i="0" cap="all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3000" b="1" i="0" cap="all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3000" b="1" i="0" cap="all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Шаблон презентации на русском языке 16х9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26064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268800" y="1224000"/>
            <a:ext cx="26064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>
          <a:xfrm>
            <a:off x="6105600" y="1295400"/>
            <a:ext cx="2606400" cy="34210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0415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40248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4"/>
          </p:nvPr>
        </p:nvSpPr>
        <p:spPr>
          <a:xfrm>
            <a:off x="4687200" y="1295400"/>
            <a:ext cx="4024800" cy="159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687200" y="3121200"/>
            <a:ext cx="4024800" cy="159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4980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548000"/>
            <a:ext cx="4024800" cy="13428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4"/>
          </p:nvPr>
        </p:nvSpPr>
        <p:spPr>
          <a:xfrm>
            <a:off x="4687200" y="1295400"/>
            <a:ext cx="4024800" cy="1594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687200" y="3121200"/>
            <a:ext cx="4024800" cy="1594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296000"/>
            <a:ext cx="40248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24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3373200"/>
            <a:ext cx="4024800" cy="13428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121200"/>
            <a:ext cx="40248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24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355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7200" y="3373200"/>
            <a:ext cx="4024800" cy="13428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4"/>
          </p:nvPr>
        </p:nvSpPr>
        <p:spPr>
          <a:xfrm>
            <a:off x="4687200" y="1295400"/>
            <a:ext cx="4024800" cy="1594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1295400"/>
            <a:ext cx="4024800" cy="1594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4687200" y="3121200"/>
            <a:ext cx="40248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24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3373200"/>
            <a:ext cx="4024800" cy="13428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121200"/>
            <a:ext cx="40248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24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456800" y="2883075"/>
            <a:ext cx="238125" cy="23812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7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3121200"/>
            <a:ext cx="8280000" cy="1594800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4024800" cy="16668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7200" y="1224000"/>
            <a:ext cx="4024800" cy="16668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88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8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3268800" y="1296000"/>
            <a:ext cx="2606400" cy="1594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6"/>
          </p:nvPr>
        </p:nvSpPr>
        <p:spPr>
          <a:xfrm>
            <a:off x="432000" y="1295400"/>
            <a:ext cx="2606400" cy="1594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17"/>
          </p:nvPr>
        </p:nvSpPr>
        <p:spPr>
          <a:xfrm>
            <a:off x="6105600" y="1295400"/>
            <a:ext cx="2606400" cy="1594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337800"/>
            <a:ext cx="2606400" cy="13782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3085200"/>
            <a:ext cx="26064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24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3268800" y="3337800"/>
            <a:ext cx="2606400" cy="13782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3268800" y="3085200"/>
            <a:ext cx="26064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24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6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6105600" y="3337800"/>
            <a:ext cx="2606400" cy="13782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24" hasCustomPrompt="1"/>
          </p:nvPr>
        </p:nvSpPr>
        <p:spPr>
          <a:xfrm>
            <a:off x="6105600" y="3085200"/>
            <a:ext cx="26064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24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857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1296000"/>
            <a:ext cx="8280000" cy="342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7040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1296000"/>
            <a:ext cx="4024800" cy="342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6"/>
          </p:nvPr>
        </p:nvSpPr>
        <p:spPr>
          <a:xfrm>
            <a:off x="4692122" y="1296000"/>
            <a:ext cx="4024800" cy="342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090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1296000"/>
            <a:ext cx="2606400" cy="342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6"/>
          </p:nvPr>
        </p:nvSpPr>
        <p:spPr>
          <a:xfrm>
            <a:off x="3268800" y="1296000"/>
            <a:ext cx="2606400" cy="342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8"/>
          </p:nvPr>
        </p:nvSpPr>
        <p:spPr>
          <a:xfrm>
            <a:off x="6105600" y="1296000"/>
            <a:ext cx="2606400" cy="342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6650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431800" y="3743325"/>
            <a:ext cx="1116013" cy="1116013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ru-RU" dirty="0" smtClean="0"/>
              <a:t>Фото автора добавить тут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или пропустить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835998" y="3996000"/>
            <a:ext cx="2556001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6000" y="4284000"/>
            <a:ext cx="2556000" cy="57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Должность автора</a:t>
            </a:r>
            <a:endParaRPr lang="ru-RU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99" y="3996000"/>
            <a:ext cx="4032001" cy="64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111033, Москва, ул. </a:t>
            </a:r>
            <a:r>
              <a:rPr lang="ru-RU" dirty="0" err="1" smtClean="0"/>
              <a:t>Волочаевская</a:t>
            </a:r>
            <a:r>
              <a:rPr lang="ru-RU" dirty="0" smtClean="0"/>
              <a:t>, д.5, к.1</a:t>
            </a:r>
          </a:p>
          <a:p>
            <a:pPr lvl="0"/>
            <a:r>
              <a:rPr lang="ru-RU" dirty="0" smtClean="0"/>
              <a:t>Т: (495) 974 2274  |  Ф: (495) 974 2277</a:t>
            </a:r>
          </a:p>
          <a:p>
            <a:pPr lvl="0"/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ru-RU" dirty="0" err="1" smtClean="0"/>
              <a:t>croc@croc.ru</a:t>
            </a:r>
            <a:endParaRPr lang="ru-RU" dirty="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9" y="4716000"/>
            <a:ext cx="3240000" cy="18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1600" b="1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en-US" dirty="0" err="1" smtClean="0"/>
              <a:t>croc.ru</a:t>
            </a:r>
            <a:endParaRPr lang="ru-RU" dirty="0"/>
          </a:p>
        </p:txBody>
      </p:sp>
      <p:pic>
        <p:nvPicPr>
          <p:cNvPr id="11" name="Изображение 10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21200"/>
            <a:ext cx="904922" cy="242900"/>
          </a:xfrm>
          <a:prstGeom prst="rect">
            <a:avLst/>
          </a:prstGeom>
        </p:spPr>
      </p:pic>
      <p:sp>
        <p:nvSpPr>
          <p:cNvPr id="1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044000"/>
            <a:ext cx="2700000" cy="2159000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000" b="1" i="0" cap="all">
                <a:solidFill>
                  <a:schemeClr val="bg1"/>
                </a:solidFill>
              </a:defRPr>
            </a:lvl1pPr>
            <a:lvl2pPr>
              <a:lnSpc>
                <a:spcPts val="2800"/>
              </a:lnSpc>
              <a:defRPr sz="3000" b="1" i="0" cap="all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3000" b="1" i="0" cap="all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3000" b="1" i="0" cap="all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3000" b="1" i="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10053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68A8469-3D0C-5848-A697-E843E6F689D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Изображение 7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0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08000"/>
            <a:ext cx="8280000" cy="3456000"/>
          </a:xfrm>
        </p:spPr>
        <p:txBody>
          <a:bodyPr lIns="0" tIns="0" rIns="0" bIns="0">
            <a:normAutofit/>
          </a:bodyPr>
          <a:lstStyle>
            <a:lvl1pPr marL="234000" indent="-234000">
              <a:lnSpc>
                <a:spcPts val="4600"/>
              </a:lnSpc>
              <a:spcBef>
                <a:spcPts val="0"/>
              </a:spcBef>
              <a:buClr>
                <a:srgbClr val="9DBE14"/>
              </a:buClr>
              <a:buFont typeface="Lucida Grande CY"/>
              <a:buChar char="•"/>
              <a:defRPr sz="2400" b="0" i="0">
                <a:solidFill>
                  <a:schemeClr val="tx1"/>
                </a:solidFill>
                <a:latin typeface="+mn-lt"/>
                <a:cs typeface="Calibri Light"/>
              </a:defRPr>
            </a:lvl1pPr>
            <a:lvl2pPr>
              <a:defRPr b="0" i="0">
                <a:latin typeface="Calibri Light"/>
                <a:cs typeface="Calibri Light"/>
              </a:defRPr>
            </a:lvl2pPr>
            <a:lvl3pPr>
              <a:defRPr b="0" i="0">
                <a:latin typeface="Calibri Light"/>
                <a:cs typeface="Calibri Light"/>
              </a:defRPr>
            </a:lvl3pPr>
            <a:lvl4pPr>
              <a:defRPr b="0" i="0">
                <a:latin typeface="Calibri Light"/>
                <a:cs typeface="Calibri Light"/>
              </a:defRPr>
            </a:lvl4pPr>
            <a:lvl5pPr>
              <a:defRPr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ru-RU" dirty="0" smtClean="0"/>
              <a:t>Пункт 1</a:t>
            </a:r>
          </a:p>
          <a:p>
            <a:pPr lvl="0"/>
            <a:r>
              <a:rPr lang="ru-RU" dirty="0" smtClean="0"/>
              <a:t>Пункт 2</a:t>
            </a:r>
          </a:p>
          <a:p>
            <a:pPr lvl="0"/>
            <a:r>
              <a:rPr lang="ru-RU" dirty="0" smtClean="0"/>
              <a:t>Пункт 3</a:t>
            </a:r>
          </a:p>
          <a:p>
            <a:pPr lvl="0"/>
            <a:r>
              <a:rPr lang="ru-RU" dirty="0" smtClean="0"/>
              <a:t>Пункт 4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5382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1 Столбе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8280000" cy="3492000"/>
          </a:xfrm>
        </p:spPr>
        <p:txBody>
          <a:bodyPr wrap="square" lIns="0" tIns="0" rIns="0" bIns="0" numCol="1" spcCol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1 блок текста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071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Столбц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8280000" cy="3492000"/>
          </a:xfrm>
        </p:spPr>
        <p:txBody>
          <a:bodyPr wrap="square" lIns="0" tIns="0" rIns="0" bIns="0" numCol="2" spcCol="23040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1 блок текста, разбитый на 2 колонки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51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Блок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40248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1й блок текста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687200" y="1224000"/>
            <a:ext cx="40248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2й блок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856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3 Столбц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8280000" cy="3492000"/>
          </a:xfrm>
        </p:spPr>
        <p:txBody>
          <a:bodyPr wrap="square" lIns="0" tIns="0" rIns="0" bIns="0" numCol="3" spcCol="230400"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1 блок текста, разбитый</a:t>
            </a:r>
            <a:br>
              <a:rPr lang="ru-RU" dirty="0" smtClean="0"/>
            </a:br>
            <a:r>
              <a:rPr lang="ru-RU" dirty="0" smtClean="0"/>
              <a:t>на 3 колонки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481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3 Блок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00" y="1224000"/>
            <a:ext cx="26064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3й блок текста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26064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1й блок текста</a:t>
            </a:r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268800" y="1224000"/>
            <a:ext cx="26064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2й блок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686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26064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24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3268663" y="1295400"/>
            <a:ext cx="5443537" cy="3421063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769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" name="Изображение 11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4024800" cy="349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687200" y="1295400"/>
            <a:ext cx="4024800" cy="342106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авторазмер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431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200151"/>
            <a:ext cx="8280000" cy="338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766000" y="4863600"/>
            <a:ext cx="216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68000" y="4870800"/>
            <a:ext cx="18000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000" y="144000"/>
            <a:ext cx="5652000" cy="55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65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78" r:id="rId4"/>
    <p:sldLayoutId id="2147483667" r:id="rId5"/>
    <p:sldLayoutId id="2147483664" r:id="rId6"/>
    <p:sldLayoutId id="2147483670" r:id="rId7"/>
    <p:sldLayoutId id="2147483665" r:id="rId8"/>
    <p:sldLayoutId id="2147483666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60" r:id="rId19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i="0" kern="1200" cap="all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31799" y="4647328"/>
            <a:ext cx="5040514" cy="144000"/>
          </a:xfrm>
        </p:spPr>
        <p:txBody>
          <a:bodyPr>
            <a:normAutofit/>
          </a:bodyPr>
          <a:lstStyle/>
          <a:p>
            <a:r>
              <a:rPr lang="ru-RU" dirty="0" smtClean="0"/>
              <a:t>Москва,</a:t>
            </a:r>
            <a:r>
              <a:rPr lang="en-US" dirty="0" smtClean="0"/>
              <a:t> 5 </a:t>
            </a:r>
            <a:r>
              <a:rPr lang="ru-RU" dirty="0" smtClean="0"/>
              <a:t>апреля </a:t>
            </a:r>
            <a:r>
              <a:rPr lang="ru-RU" dirty="0" smtClean="0"/>
              <a:t>201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1799" y="3838528"/>
            <a:ext cx="5040514" cy="144000"/>
          </a:xfrm>
        </p:spPr>
        <p:txBody>
          <a:bodyPr>
            <a:noAutofit/>
          </a:bodyPr>
          <a:lstStyle/>
          <a:p>
            <a:r>
              <a:rPr lang="ru-RU" sz="1800" dirty="0"/>
              <a:t>Александр Беляев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31799" y="4021855"/>
            <a:ext cx="5575711" cy="340336"/>
          </a:xfrm>
        </p:spPr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cs typeface="Calibri" pitchFamily="34" charset="0"/>
              </a:rPr>
              <a:t>Руководитель направления </a:t>
            </a:r>
            <a:r>
              <a:rPr lang="en-US" sz="1800" dirty="0" smtClean="0">
                <a:cs typeface="Calibri" pitchFamily="34" charset="0"/>
              </a:rPr>
              <a:t>Open Source</a:t>
            </a:r>
            <a:r>
              <a:rPr lang="ru-RU" sz="1800" dirty="0" smtClean="0">
                <a:cs typeface="Calibri" pitchFamily="34" charset="0"/>
              </a:rPr>
              <a:t>-решений </a:t>
            </a:r>
            <a:r>
              <a:rPr lang="ru-RU" sz="1800" dirty="0">
                <a:cs typeface="Calibri" pitchFamily="34" charset="0"/>
              </a:rPr>
              <a:t/>
            </a:r>
            <a:br>
              <a:rPr lang="ru-RU" sz="1800" dirty="0">
                <a:cs typeface="Calibri" pitchFamily="34" charset="0"/>
              </a:rPr>
            </a:br>
            <a:r>
              <a:rPr lang="ru-RU" sz="1800" dirty="0">
                <a:cs typeface="Calibri" pitchFamily="34" charset="0"/>
              </a:rPr>
              <a:t>в ИТ-инфраструктуре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i="1" dirty="0"/>
              <a:t>Импортозамещение: </a:t>
            </a:r>
            <a:r>
              <a:rPr lang="ru-RU" i="1" dirty="0" err="1"/>
              <a:t>Open</a:t>
            </a:r>
            <a:r>
              <a:rPr lang="ru-RU" i="1" dirty="0"/>
              <a:t> </a:t>
            </a:r>
            <a:r>
              <a:rPr lang="ru-RU" i="1" dirty="0" err="1"/>
              <a:t>Source</a:t>
            </a:r>
            <a:r>
              <a:rPr lang="ru-RU" i="1" dirty="0"/>
              <a:t> для ИТ-инфраструктуры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469-3D0C-5848-A697-E843E6F689D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12" y="947394"/>
            <a:ext cx="5343216" cy="39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469-3D0C-5848-A697-E843E6F689D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3200" dirty="0" smtClean="0"/>
              <a:t>Механизмы:</a:t>
            </a:r>
          </a:p>
          <a:p>
            <a:pPr lvl="1"/>
            <a:r>
              <a:rPr lang="ru-RU" sz="1800" dirty="0" smtClean="0"/>
              <a:t>Штатными средствами</a:t>
            </a:r>
          </a:p>
          <a:p>
            <a:pPr lvl="1"/>
            <a:r>
              <a:rPr lang="ru-RU" sz="1800" dirty="0" smtClean="0"/>
              <a:t>Консольные утилиты</a:t>
            </a:r>
          </a:p>
          <a:p>
            <a:pPr lvl="1"/>
            <a:r>
              <a:rPr lang="ru-RU" sz="1800" dirty="0" err="1" smtClean="0"/>
              <a:t>Бекап</a:t>
            </a:r>
            <a:r>
              <a:rPr lang="ru-RU" sz="1800" dirty="0" smtClean="0"/>
              <a:t> и восстановление</a:t>
            </a:r>
          </a:p>
          <a:p>
            <a:r>
              <a:rPr lang="ru-RU" dirty="0"/>
              <a:t>Миграция в 99% случаев с простоями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Миграция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469-3D0C-5848-A697-E843E6F689D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err="1" smtClean="0"/>
              <a:t>OpenSource</a:t>
            </a:r>
            <a:r>
              <a:rPr lang="en-US" dirty="0" smtClean="0"/>
              <a:t> </a:t>
            </a:r>
            <a:r>
              <a:rPr lang="ru-RU" dirty="0" smtClean="0"/>
              <a:t>работает !! Но как?!</a:t>
            </a:r>
          </a:p>
          <a:p>
            <a:r>
              <a:rPr lang="ru-RU" dirty="0" smtClean="0"/>
              <a:t>Тестовая среда – обязательна</a:t>
            </a:r>
          </a:p>
          <a:p>
            <a:r>
              <a:rPr lang="ru-RU" dirty="0" smtClean="0"/>
              <a:t>Сертификация ФСТЭК: найти рядового Р… 400 пакетов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 чем столкнулись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6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469-3D0C-5848-A697-E843E6F689D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Полностью программное решение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Практически любое оборудование – </a:t>
            </a:r>
            <a:r>
              <a:rPr lang="en-US" dirty="0" smtClean="0"/>
              <a:t>SDS </a:t>
            </a:r>
            <a:r>
              <a:rPr lang="ru-RU" dirty="0" smtClean="0"/>
              <a:t>и </a:t>
            </a:r>
            <a:r>
              <a:rPr lang="en-US" dirty="0" smtClean="0"/>
              <a:t>SDN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Реестр Российского ПО</a:t>
            </a:r>
          </a:p>
          <a:p>
            <a:pPr marL="0" indent="0">
              <a:buNone/>
            </a:pPr>
            <a:r>
              <a:rPr lang="ru-RU" dirty="0" smtClean="0"/>
              <a:t>Сертификация ФСТЭК</a:t>
            </a:r>
          </a:p>
          <a:p>
            <a:pPr marL="0" indent="0">
              <a:buNone/>
            </a:pPr>
            <a:r>
              <a:rPr lang="ru-RU" dirty="0" smtClean="0"/>
              <a:t>Техническая поддержка от КРОК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Z|virt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1421321" y="3996000"/>
            <a:ext cx="2556001" cy="216000"/>
          </a:xfrm>
        </p:spPr>
        <p:txBody>
          <a:bodyPr/>
          <a:lstStyle/>
          <a:p>
            <a:r>
              <a:rPr lang="ru-RU" b="1" dirty="0" smtClean="0"/>
              <a:t>Александр Беляев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421321" y="4320000"/>
            <a:ext cx="4333874" cy="432000"/>
          </a:xfrm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cs typeface="Calibri" pitchFamily="34" charset="0"/>
              </a:rPr>
              <a:t>Руководитель направления </a:t>
            </a:r>
            <a:r>
              <a:rPr lang="en-US" sz="1200" dirty="0" smtClean="0">
                <a:cs typeface="Calibri" pitchFamily="34" charset="0"/>
              </a:rPr>
              <a:t>Open Source</a:t>
            </a:r>
            <a:r>
              <a:rPr lang="ru-RU" sz="1200" dirty="0" smtClean="0">
                <a:cs typeface="Calibri" pitchFamily="34" charset="0"/>
              </a:rPr>
              <a:t>-решений </a:t>
            </a:r>
            <a:r>
              <a:rPr lang="ru-RU" sz="1200" dirty="0">
                <a:cs typeface="Calibri" pitchFamily="34" charset="0"/>
              </a:rPr>
              <a:t/>
            </a:r>
            <a:br>
              <a:rPr lang="ru-RU" sz="1200" dirty="0">
                <a:cs typeface="Calibri" pitchFamily="34" charset="0"/>
              </a:rPr>
            </a:br>
            <a:r>
              <a:rPr lang="ru-RU" sz="1200" dirty="0">
                <a:cs typeface="Calibri" pitchFamily="34" charset="0"/>
              </a:rPr>
              <a:t>в ИТ-инфраструктуре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868332" y="3907705"/>
            <a:ext cx="4032001" cy="648000"/>
          </a:xfrm>
        </p:spPr>
        <p:txBody>
          <a:bodyPr/>
          <a:lstStyle/>
          <a:p>
            <a:pPr lvl="0"/>
            <a:r>
              <a:rPr lang="ru-RU" dirty="0"/>
              <a:t>111033, Москва, ул. </a:t>
            </a:r>
            <a:r>
              <a:rPr lang="ru-RU" dirty="0" err="1"/>
              <a:t>Волочаевская</a:t>
            </a:r>
            <a:r>
              <a:rPr lang="ru-RU" dirty="0"/>
              <a:t>, д.5, к.1</a:t>
            </a:r>
          </a:p>
          <a:p>
            <a:pPr lvl="0"/>
            <a:r>
              <a:rPr lang="ru-RU" dirty="0"/>
              <a:t>Т: (495) 974 2274  |  Ф: (495) 974 2277</a:t>
            </a:r>
          </a:p>
          <a:p>
            <a:pPr lvl="0"/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ru-RU" dirty="0" err="1"/>
              <a:t>croc@</a:t>
            </a:r>
            <a:r>
              <a:rPr lang="ru-RU" dirty="0" err="1" smtClean="0"/>
              <a:t>croc.ru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868332" y="4716000"/>
            <a:ext cx="3240000" cy="180000"/>
          </a:xfrm>
        </p:spPr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roc.ru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</a:p>
          <a:p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2" y="3657600"/>
            <a:ext cx="1187586" cy="1058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086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Построение ИТ-инфраструктуры на основе </a:t>
            </a:r>
            <a:r>
              <a:rPr lang="ru-RU" dirty="0" smtClean="0"/>
              <a:t>СПО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Профессиональное «</a:t>
            </a:r>
            <a:r>
              <a:rPr lang="ru-RU" dirty="0" err="1"/>
              <a:t>портирование</a:t>
            </a:r>
            <a:r>
              <a:rPr lang="ru-RU" dirty="0"/>
              <a:t>» прикладной логики, миграция и конвертация данных</a:t>
            </a:r>
          </a:p>
          <a:p>
            <a:pPr>
              <a:lnSpc>
                <a:spcPct val="120000"/>
              </a:lnSpc>
            </a:pPr>
            <a:r>
              <a:rPr lang="ru-RU" dirty="0"/>
              <a:t>Профессиональное </a:t>
            </a:r>
            <a:r>
              <a:rPr lang="ru-RU" dirty="0" smtClean="0"/>
              <a:t>сопровождение </a:t>
            </a:r>
            <a:r>
              <a:rPr lang="ru-RU" dirty="0"/>
              <a:t>систем</a:t>
            </a:r>
          </a:p>
          <a:p>
            <a:pPr>
              <a:lnSpc>
                <a:spcPct val="120000"/>
              </a:lnSpc>
            </a:pPr>
            <a:r>
              <a:rPr lang="ru-RU" dirty="0"/>
              <a:t>Подготовка </a:t>
            </a:r>
            <a:r>
              <a:rPr lang="ru-RU" dirty="0" smtClean="0"/>
              <a:t>обслуживающего персонала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Возможности КРОК</a:t>
            </a:r>
            <a:endParaRPr lang="ru-RU" dirty="0"/>
          </a:p>
        </p:txBody>
      </p:sp>
      <p:pic>
        <p:nvPicPr>
          <p:cNvPr id="7" name="Picture 4" descr="http://www.geistglobal.com/sites/all/files/styles/gallery-zoomed/public/gallery/Find%20you%20solution%20Environet.jpg?itok=LH6waR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70" y="3042794"/>
            <a:ext cx="2167530" cy="16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Решения по направлениям</a:t>
            </a:r>
          </a:p>
        </p:txBody>
      </p:sp>
      <p:sp>
        <p:nvSpPr>
          <p:cNvPr id="6" name="Rectangle 8"/>
          <p:cNvSpPr/>
          <p:nvPr/>
        </p:nvSpPr>
        <p:spPr>
          <a:xfrm>
            <a:off x="0" y="853993"/>
            <a:ext cx="2303748" cy="4289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FEE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39"/>
          <p:cNvCxnSpPr/>
          <p:nvPr/>
        </p:nvCxnSpPr>
        <p:spPr>
          <a:xfrm>
            <a:off x="0" y="234468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0"/>
          <p:cNvCxnSpPr/>
          <p:nvPr/>
        </p:nvCxnSpPr>
        <p:spPr>
          <a:xfrm>
            <a:off x="0" y="322583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1"/>
          <p:cNvCxnSpPr/>
          <p:nvPr/>
        </p:nvCxnSpPr>
        <p:spPr>
          <a:xfrm>
            <a:off x="17688" y="404798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688" y="4098012"/>
            <a:ext cx="23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ОС, Платформа виртуализации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" y="3230343"/>
            <a:ext cx="230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431889"/>
            <a:ext cx="230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Офис 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VDI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004" y="1441991"/>
            <a:ext cx="2336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сервисы,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Мониторинг,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79" y="1699903"/>
            <a:ext cx="1262892" cy="330878"/>
          </a:xfrm>
          <a:prstGeom prst="rect">
            <a:avLst/>
          </a:prstGeom>
        </p:spPr>
      </p:pic>
      <p:pic>
        <p:nvPicPr>
          <p:cNvPr id="15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48" y="1674632"/>
            <a:ext cx="1223120" cy="514397"/>
          </a:xfrm>
          <a:prstGeom prst="rect">
            <a:avLst/>
          </a:prstGeom>
        </p:spPr>
      </p:pic>
      <p:pic>
        <p:nvPicPr>
          <p:cNvPr id="16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40" y="2586335"/>
            <a:ext cx="1426925" cy="376708"/>
          </a:xfrm>
          <a:prstGeom prst="rect">
            <a:avLst/>
          </a:prstGeom>
        </p:spPr>
      </p:pic>
      <p:pic>
        <p:nvPicPr>
          <p:cNvPr id="18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6742" r="2976" b="25536"/>
          <a:stretch/>
        </p:blipFill>
        <p:spPr>
          <a:xfrm>
            <a:off x="5920648" y="4101323"/>
            <a:ext cx="1728192" cy="576064"/>
          </a:xfrm>
          <a:prstGeom prst="rect">
            <a:avLst/>
          </a:prstGeom>
        </p:spPr>
      </p:pic>
      <p:pic>
        <p:nvPicPr>
          <p:cNvPr id="19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09" y="4156788"/>
            <a:ext cx="792549" cy="284505"/>
          </a:xfrm>
          <a:prstGeom prst="rect">
            <a:avLst/>
          </a:prstGeom>
        </p:spPr>
      </p:pic>
      <p:pic>
        <p:nvPicPr>
          <p:cNvPr id="21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53" y="2834634"/>
            <a:ext cx="792549" cy="2845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140" y="3415029"/>
            <a:ext cx="2247900" cy="533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6580" y="3301474"/>
            <a:ext cx="981075" cy="647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63" y="4553370"/>
            <a:ext cx="1375105" cy="23402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12" y="4106977"/>
            <a:ext cx="1311043" cy="334316"/>
          </a:xfrm>
          <a:prstGeom prst="rect">
            <a:avLst/>
          </a:prstGeom>
        </p:spPr>
      </p:pic>
      <p:pic>
        <p:nvPicPr>
          <p:cNvPr id="26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00" y="4511529"/>
            <a:ext cx="601258" cy="5334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9017" y="4132802"/>
            <a:ext cx="907299" cy="4838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76" y="2337131"/>
            <a:ext cx="1311043" cy="334316"/>
          </a:xfrm>
          <a:prstGeom prst="rect">
            <a:avLst/>
          </a:prstGeom>
        </p:spPr>
      </p:pic>
      <p:cxnSp>
        <p:nvCxnSpPr>
          <p:cNvPr id="30" name="Straight Connector 10"/>
          <p:cNvCxnSpPr/>
          <p:nvPr/>
        </p:nvCxnSpPr>
        <p:spPr>
          <a:xfrm>
            <a:off x="-36512" y="144700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0" y="1475963"/>
            <a:ext cx="693701" cy="68449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13" y="1885457"/>
            <a:ext cx="1207457" cy="37321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20" y="1501245"/>
            <a:ext cx="1709414" cy="29962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49" y="2356342"/>
            <a:ext cx="808528" cy="8085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39161" y="980170"/>
            <a:ext cx="233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Сервисная шина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6" descr="http://www.pfiks.com/documents/10184/12180/mule-esb.png/1b19ddcb-c79c-4e54-91f1-35e5d81a424f?t=140199551990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48" y="853992"/>
            <a:ext cx="1474708" cy="5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61" y="896590"/>
            <a:ext cx="1323856" cy="39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http://kinlane-productions.s3.amazonaws.com/api-evangelist-site/company/wso2-logo-white-800X36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80" y="910472"/>
            <a:ext cx="1028245" cy="4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02" y="912026"/>
            <a:ext cx="1962331" cy="4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9974" y="1831531"/>
            <a:ext cx="1123334" cy="43123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88" y="4685482"/>
            <a:ext cx="1709414" cy="2996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68" y="4558428"/>
            <a:ext cx="879225" cy="439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74344" y="2626576"/>
            <a:ext cx="1032528" cy="330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48987" y="2500808"/>
            <a:ext cx="936515" cy="5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32000" y="193160"/>
            <a:ext cx="5652000" cy="55800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Решения для пользовательского окружения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/>
          </a:p>
        </p:txBody>
      </p:sp>
      <p:grpSp>
        <p:nvGrpSpPr>
          <p:cNvPr id="6" name="Group 73"/>
          <p:cNvGrpSpPr/>
          <p:nvPr/>
        </p:nvGrpSpPr>
        <p:grpSpPr>
          <a:xfrm>
            <a:off x="2051722" y="867616"/>
            <a:ext cx="2217431" cy="4275884"/>
            <a:chOff x="2666017" y="1492020"/>
            <a:chExt cx="1944216" cy="4968552"/>
          </a:xfrm>
          <a:solidFill>
            <a:schemeClr val="tx2">
              <a:alpha val="6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grpSpPr>
        <p:sp>
          <p:nvSpPr>
            <p:cNvPr id="7" name="Rounded Rectangle 57"/>
            <p:cNvSpPr/>
            <p:nvPr/>
          </p:nvSpPr>
          <p:spPr>
            <a:xfrm>
              <a:off x="2666017" y="1492020"/>
              <a:ext cx="1944216" cy="4968552"/>
            </a:xfrm>
            <a:prstGeom prst="roundRect">
              <a:avLst/>
            </a:prstGeom>
            <a:grpFill/>
            <a:ln>
              <a:solidFill>
                <a:schemeClr val="accent5">
                  <a:shade val="50000"/>
                  <a:alpha val="18000"/>
                </a:schemeClr>
              </a:solidFill>
            </a:ln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Rounded Rectangle 58"/>
            <p:cNvSpPr/>
            <p:nvPr/>
          </p:nvSpPr>
          <p:spPr>
            <a:xfrm>
              <a:off x="2987824" y="5581993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ounded Rectangle 59"/>
            <p:cNvSpPr/>
            <p:nvPr/>
          </p:nvSpPr>
          <p:spPr>
            <a:xfrm>
              <a:off x="2987824" y="5734393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ounded Rectangle 60"/>
            <p:cNvSpPr/>
            <p:nvPr/>
          </p:nvSpPr>
          <p:spPr>
            <a:xfrm>
              <a:off x="2987824" y="5886793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ounded Rectangle 61"/>
            <p:cNvSpPr/>
            <p:nvPr/>
          </p:nvSpPr>
          <p:spPr>
            <a:xfrm>
              <a:off x="2987824" y="6039193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Rounded Rectangle 62"/>
            <p:cNvSpPr/>
            <p:nvPr/>
          </p:nvSpPr>
          <p:spPr>
            <a:xfrm>
              <a:off x="2987824" y="6191593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Rounded Rectangle 63"/>
            <p:cNvSpPr/>
            <p:nvPr/>
          </p:nvSpPr>
          <p:spPr>
            <a:xfrm>
              <a:off x="2987824" y="4817790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ounded Rectangle 64"/>
            <p:cNvSpPr/>
            <p:nvPr/>
          </p:nvSpPr>
          <p:spPr>
            <a:xfrm>
              <a:off x="2987824" y="4970190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ounded Rectangle 65"/>
            <p:cNvSpPr/>
            <p:nvPr/>
          </p:nvSpPr>
          <p:spPr>
            <a:xfrm>
              <a:off x="2987824" y="5122590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ounded Rectangle 66"/>
            <p:cNvSpPr/>
            <p:nvPr/>
          </p:nvSpPr>
          <p:spPr>
            <a:xfrm>
              <a:off x="2987824" y="5274990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Rounded Rectangle 67"/>
            <p:cNvSpPr/>
            <p:nvPr/>
          </p:nvSpPr>
          <p:spPr>
            <a:xfrm>
              <a:off x="2987824" y="5427390"/>
              <a:ext cx="1296144" cy="45719"/>
            </a:xfrm>
            <a:prstGeom prst="round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Rectangle 68"/>
            <p:cNvSpPr/>
            <p:nvPr/>
          </p:nvSpPr>
          <p:spPr>
            <a:xfrm>
              <a:off x="2987824" y="1816296"/>
              <a:ext cx="1296144" cy="388568"/>
            </a:xfrm>
            <a:prstGeom prst="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Rectangle 69"/>
            <p:cNvSpPr/>
            <p:nvPr/>
          </p:nvSpPr>
          <p:spPr>
            <a:xfrm>
              <a:off x="2987824" y="2248344"/>
              <a:ext cx="1296144" cy="388568"/>
            </a:xfrm>
            <a:prstGeom prst="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Rectangle 70"/>
            <p:cNvSpPr/>
            <p:nvPr/>
          </p:nvSpPr>
          <p:spPr>
            <a:xfrm>
              <a:off x="2987824" y="2680392"/>
              <a:ext cx="1296144" cy="388568"/>
            </a:xfrm>
            <a:prstGeom prst="rect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 71"/>
            <p:cNvSpPr/>
            <p:nvPr/>
          </p:nvSpPr>
          <p:spPr>
            <a:xfrm>
              <a:off x="3923928" y="3861048"/>
              <a:ext cx="288032" cy="288032"/>
            </a:xfrm>
            <a:prstGeom prst="ellipse">
              <a:avLst/>
            </a:prstGeom>
            <a:grpFill/>
            <a:ln w="15875">
              <a:solidFill>
                <a:schemeClr val="accent5">
                  <a:shade val="50000"/>
                  <a:alpha val="1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Rectangle 5"/>
          <p:cNvSpPr/>
          <p:nvPr/>
        </p:nvSpPr>
        <p:spPr>
          <a:xfrm>
            <a:off x="0" y="867616"/>
            <a:ext cx="2303748" cy="4275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FEE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6"/>
          <p:cNvCxnSpPr/>
          <p:nvPr/>
        </p:nvCxnSpPr>
        <p:spPr>
          <a:xfrm>
            <a:off x="2" y="867616"/>
            <a:ext cx="2300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0713" y="2439695"/>
            <a:ext cx="232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ОФИСНЫЕ ПРИЛОЖЕНИЯ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5232" y="955044"/>
            <a:ext cx="233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3571" y="3623696"/>
            <a:ext cx="234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ОПЕРАЦИОННАЯ СИСТЕМА</a:t>
            </a:r>
          </a:p>
        </p:txBody>
      </p:sp>
      <p:cxnSp>
        <p:nvCxnSpPr>
          <p:cNvPr id="27" name="Straight Connector 54"/>
          <p:cNvCxnSpPr/>
          <p:nvPr/>
        </p:nvCxnSpPr>
        <p:spPr>
          <a:xfrm>
            <a:off x="3573" y="2320361"/>
            <a:ext cx="229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76"/>
          <p:cNvCxnSpPr/>
          <p:nvPr/>
        </p:nvCxnSpPr>
        <p:spPr>
          <a:xfrm>
            <a:off x="4388840" y="3514446"/>
            <a:ext cx="4755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0"/>
          <p:cNvSpPr/>
          <p:nvPr/>
        </p:nvSpPr>
        <p:spPr>
          <a:xfrm>
            <a:off x="3814912" y="3647536"/>
            <a:ext cx="529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 Linux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ROSA Linux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81"/>
          <p:cNvSpPr/>
          <p:nvPr/>
        </p:nvSpPr>
        <p:spPr>
          <a:xfrm>
            <a:off x="3893094" y="2411860"/>
            <a:ext cx="5250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LibreOffice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86"/>
          <p:cNvCxnSpPr/>
          <p:nvPr/>
        </p:nvCxnSpPr>
        <p:spPr>
          <a:xfrm>
            <a:off x="4388839" y="2320361"/>
            <a:ext cx="4755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89"/>
          <p:cNvSpPr/>
          <p:nvPr/>
        </p:nvSpPr>
        <p:spPr>
          <a:xfrm>
            <a:off x="3955940" y="934459"/>
            <a:ext cx="5250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Zimbra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Collaboration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−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−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4"/>
          <p:cNvCxnSpPr/>
          <p:nvPr/>
        </p:nvCxnSpPr>
        <p:spPr>
          <a:xfrm>
            <a:off x="3573" y="3497802"/>
            <a:ext cx="2300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52" y="2403111"/>
            <a:ext cx="1623369" cy="412944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2" y="1049215"/>
            <a:ext cx="1512083" cy="399190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9" y="3955165"/>
            <a:ext cx="603456" cy="53536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49" y="4543442"/>
            <a:ext cx="629091" cy="3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32000" y="202992"/>
            <a:ext cx="5652000" cy="558000"/>
          </a:xfrm>
        </p:spPr>
        <p:txBody>
          <a:bodyPr/>
          <a:lstStyle/>
          <a:p>
            <a:r>
              <a:rPr lang="ru-RU" sz="2400" dirty="0" smtClean="0"/>
              <a:t>Опыт проектов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084000" y="2757260"/>
            <a:ext cx="2168719" cy="1470159"/>
            <a:chOff x="4107694" y="2048158"/>
            <a:chExt cx="4266924" cy="3114522"/>
          </a:xfrm>
        </p:grpSpPr>
        <p:pic>
          <p:nvPicPr>
            <p:cNvPr id="7" name="Picture 4" descr="http://36reg.roszdravnadzor.ru/i/Data/Sites/36/GalleryImages/Upload/%D0%BC%D0%B8%D0%BD%D0%B7%D0%B4%D1%80%D0%B0%D0%B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118" y="2048158"/>
              <a:ext cx="1607334" cy="1763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107694" y="3793432"/>
              <a:ext cx="4266924" cy="1369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Департамент </a:t>
              </a:r>
            </a:p>
            <a:p>
              <a:pPr algn="ctr"/>
              <a:r>
                <a:rPr lang="ru-RU" sz="1200" b="1" dirty="0" smtClean="0"/>
                <a:t>здравоохранения </a:t>
              </a:r>
            </a:p>
            <a:p>
              <a:pPr algn="ctr"/>
              <a:r>
                <a:rPr lang="ru-RU" sz="1200" b="1" dirty="0" smtClean="0"/>
                <a:t>Москвы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16223" y="3115185"/>
            <a:ext cx="1317419" cy="1221527"/>
            <a:chOff x="269236" y="4140151"/>
            <a:chExt cx="2630007" cy="2416514"/>
          </a:xfrm>
        </p:grpSpPr>
        <p:pic>
          <p:nvPicPr>
            <p:cNvPr id="10" name="Picture 2" descr="http://www.fedsfm.ru/content/images/common/emblem-fu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140151"/>
              <a:ext cx="1644484" cy="1810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69236" y="5950857"/>
              <a:ext cx="2630007" cy="605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350" lvl="1" algn="ctr"/>
              <a:r>
                <a:rPr lang="ru-RU" sz="1200" b="1" dirty="0" smtClean="0"/>
                <a:t>Московский городской суд</a:t>
              </a:r>
              <a:endParaRPr lang="ru-RU" sz="1200" b="1" dirty="0"/>
            </a:p>
            <a:p>
              <a:pPr marL="6350" lvl="1" algn="ctr"/>
              <a:r>
                <a:rPr lang="ru-RU" sz="1200" b="1" dirty="0" smtClean="0"/>
                <a:t>Мировые судьи Москвы</a:t>
              </a:r>
              <a:endParaRPr lang="ru-RU" sz="12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29232" y="1194923"/>
            <a:ext cx="1822935" cy="1287011"/>
            <a:chOff x="4810738" y="4819797"/>
            <a:chExt cx="2671048" cy="206781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705" y="4819797"/>
              <a:ext cx="2268160" cy="153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810738" y="6467288"/>
              <a:ext cx="2671048" cy="420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350" lvl="1"/>
              <a:r>
                <a:rPr lang="ru-RU" sz="1100" b="1" dirty="0"/>
                <a:t>О</a:t>
              </a:r>
              <a:r>
                <a:rPr lang="ru-RU" sz="1100" b="1" dirty="0" smtClean="0"/>
                <a:t>храна ЖД-транспорта РФ</a:t>
              </a:r>
              <a:endParaRPr lang="ru-RU" sz="1100" b="1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408618" y="946327"/>
            <a:ext cx="1118657" cy="1680475"/>
            <a:chOff x="4732587" y="946327"/>
            <a:chExt cx="1118657" cy="168047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87" y="946327"/>
              <a:ext cx="1118657" cy="131114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838004" y="2257470"/>
              <a:ext cx="921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Росстат</a:t>
              </a:r>
              <a:endParaRPr lang="ru-RU"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5" y="2093159"/>
            <a:ext cx="1722986" cy="11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Решения по Виртуализации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34000" y="860322"/>
            <a:ext cx="8424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Основные направления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Базовая виртуализация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тестовых сред разработки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Приватные облака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Единое управление и отчетность</a:t>
            </a:r>
          </a:p>
          <a:p>
            <a:r>
              <a:rPr lang="ru-RU" b="1" dirty="0" smtClean="0"/>
              <a:t>Основное предложение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oVirt – </a:t>
            </a:r>
            <a:r>
              <a:rPr lang="ru-RU" dirty="0" smtClean="0"/>
              <a:t>замена коммерческим системам виртуализации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Proxmox</a:t>
            </a:r>
            <a:r>
              <a:rPr lang="ru-RU" dirty="0" smtClean="0"/>
              <a:t> для небольших систем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Openstack</a:t>
            </a:r>
            <a:r>
              <a:rPr lang="en-US" dirty="0" smtClean="0"/>
              <a:t> – </a:t>
            </a:r>
            <a:r>
              <a:rPr lang="ru-RU" dirty="0" smtClean="0"/>
              <a:t>облачная платформа (</a:t>
            </a:r>
            <a:r>
              <a:rPr lang="en-US" dirty="0" err="1" smtClean="0"/>
              <a:t>Mirantis</a:t>
            </a:r>
            <a:r>
              <a:rPr lang="en-US" dirty="0" smtClean="0"/>
              <a:t>, </a:t>
            </a:r>
            <a:r>
              <a:rPr lang="en-US" dirty="0" err="1" smtClean="0"/>
              <a:t>Tionix</a:t>
            </a:r>
            <a:r>
              <a:rPr lang="ru-RU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</a:t>
            </a:r>
            <a:r>
              <a:rPr lang="en-US" dirty="0" smtClean="0"/>
              <a:t> </a:t>
            </a:r>
            <a:r>
              <a:rPr lang="ru-RU" dirty="0" smtClean="0"/>
              <a:t>виртуализации </a:t>
            </a:r>
            <a:r>
              <a:rPr lang="en-US" dirty="0" err="1" smtClean="0"/>
              <a:t>zabbix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err="1" smtClean="0"/>
              <a:t>nagios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0" y="4276314"/>
            <a:ext cx="792088" cy="312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77" y="4299797"/>
            <a:ext cx="1792501" cy="305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77" y="4292597"/>
            <a:ext cx="1311043" cy="334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7" y="4057200"/>
            <a:ext cx="806400" cy="806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87" y="4239948"/>
            <a:ext cx="879225" cy="4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469-3D0C-5848-A697-E843E6F689D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14000" y="1008000"/>
            <a:ext cx="8280000" cy="3788444"/>
          </a:xfrm>
        </p:spPr>
        <p:txBody>
          <a:bodyPr/>
          <a:lstStyle/>
          <a:p>
            <a:r>
              <a:rPr lang="ru-RU" dirty="0" smtClean="0"/>
              <a:t>Предпосылки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Тех Требования   				Что бы как </a:t>
            </a:r>
            <a:r>
              <a:rPr lang="en-US" dirty="0" smtClean="0"/>
              <a:t>Vmware</a:t>
            </a:r>
          </a:p>
          <a:p>
            <a:r>
              <a:rPr lang="ru-RU" dirty="0" smtClean="0"/>
              <a:t>Требования ИБ					Сертификация ФСТЭК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Миграция с </a:t>
            </a:r>
            <a:r>
              <a:rPr lang="en-US" dirty="0" smtClean="0"/>
              <a:t>VMware: </a:t>
            </a:r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390285">
            <a:off x="2493818" y="1527258"/>
            <a:ext cx="881150" cy="2327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967809">
            <a:off x="2521526" y="1109053"/>
            <a:ext cx="881150" cy="2327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773678" y="1291379"/>
            <a:ext cx="881150" cy="256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28" y="959874"/>
            <a:ext cx="2230185" cy="167263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3113117" y="2986639"/>
            <a:ext cx="881150" cy="256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151539" y="3601149"/>
            <a:ext cx="881150" cy="256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469-3D0C-5848-A697-E843E6F689D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Аудит и </a:t>
            </a:r>
            <a:r>
              <a:rPr lang="ru-RU" dirty="0" err="1" smtClean="0"/>
              <a:t>журналирование</a:t>
            </a:r>
            <a:endParaRPr lang="ru-RU" dirty="0" smtClean="0"/>
          </a:p>
          <a:p>
            <a:pPr lvl="1"/>
            <a:r>
              <a:rPr lang="ru-RU" dirty="0" smtClean="0"/>
              <a:t>Ролевая модель</a:t>
            </a:r>
          </a:p>
          <a:p>
            <a:pPr lvl="1"/>
            <a:r>
              <a:rPr lang="ru-RU" dirty="0" smtClean="0"/>
              <a:t>Контроль целостности конфигурации системы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08400" y="1008000"/>
            <a:ext cx="3691200" cy="692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oVir</a:t>
            </a:r>
            <a:r>
              <a:rPr lang="en-US" dirty="0"/>
              <a:t>t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853" y="2149639"/>
            <a:ext cx="3691200" cy="692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Доработка по требованиям ФСТЭК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6800" y="2149639"/>
            <a:ext cx="3691200" cy="692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Адаптер для РК</a:t>
            </a: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8400" y="4171137"/>
            <a:ext cx="3691200" cy="692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Сертификация ФСТЭК в процессе</a:t>
            </a:r>
          </a:p>
        </p:txBody>
      </p: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>
          <a:xfrm flipH="1">
            <a:off x="2059453" y="1700463"/>
            <a:ext cx="2494547" cy="449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>
            <a:off x="4554000" y="1700463"/>
            <a:ext cx="2168400" cy="449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9" idx="0"/>
          </p:cNvCxnSpPr>
          <p:nvPr/>
        </p:nvCxnSpPr>
        <p:spPr>
          <a:xfrm>
            <a:off x="4554000" y="1700463"/>
            <a:ext cx="0" cy="2470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469-3D0C-5848-A697-E843E6F689D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Масштаб проекта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525" y="1294603"/>
            <a:ext cx="4776717" cy="7798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 СХД: 100 ТБ ВМ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526" y="2242746"/>
            <a:ext cx="4776716" cy="7798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 –</a:t>
            </a:r>
            <a:r>
              <a:rPr lang="ru-RU" dirty="0"/>
              <a:t> сеть : 20 устройств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526" y="3190889"/>
            <a:ext cx="4776716" cy="7798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50 </a:t>
            </a:r>
            <a:r>
              <a:rPr lang="ru-RU" dirty="0" smtClean="0"/>
              <a:t>хостов – 300 ВМ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00" y="1328625"/>
            <a:ext cx="33528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K_New_16x9_Ru2">
  <a:themeElements>
    <a:clrScheme name="Green Title">
      <a:dk1>
        <a:srgbClr val="32323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DBE1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KROK_New_16x9_Ru2</Template>
  <TotalTime>8677</TotalTime>
  <Words>356</Words>
  <Application>Microsoft Office PowerPoint</Application>
  <PresentationFormat>Экран (16:9)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Grande CY</vt:lpstr>
      <vt:lpstr>KROK_New_16x9_Ru2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Kravchenko Olesya</dc:creator>
  <cp:lastModifiedBy>Shibanova Mariya</cp:lastModifiedBy>
  <cp:revision>125</cp:revision>
  <dcterms:created xsi:type="dcterms:W3CDTF">2015-06-02T12:38:00Z</dcterms:created>
  <dcterms:modified xsi:type="dcterms:W3CDTF">2016-04-04T09:03:19Z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https://jive.croc.ru</vt:lpwstr>
  </property>
  <property fmtid="{D5CDD505-2E9C-101B-9397-08002B2CF9AE}" pid="3" name="Jive_VersionGuid">
    <vt:lpwstr>1b1c871e-c4e4-44a6-95c8-fc8becfc0cdf</vt:lpwstr>
  </property>
  <property fmtid="{D5CDD505-2E9C-101B-9397-08002B2CF9AE}" pid="4" name="Jive_LatestUserAccountName">
    <vt:lpwstr>AlBelyaev</vt:lpwstr>
  </property>
  <property fmtid="{D5CDD505-2E9C-101B-9397-08002B2CF9AE}" pid="5" name="Offisync_UniqueId">
    <vt:lpwstr>37590</vt:lpwstr>
  </property>
  <property fmtid="{D5CDD505-2E9C-101B-9397-08002B2CF9AE}" pid="6" name="Offisync_UpdateToken">
    <vt:lpwstr>3</vt:lpwstr>
  </property>
  <property fmtid="{D5CDD505-2E9C-101B-9397-08002B2CF9AE}" pid="7" name="Offisync_ServerID">
    <vt:lpwstr>d81fa5fc-e6d4-4a02-91a9-ab1e2c1de9ed</vt:lpwstr>
  </property>
  <property fmtid="{D5CDD505-2E9C-101B-9397-08002B2CF9AE}" pid="8" name="Jive_ModifiedButNotPublished">
    <vt:lpwstr>True</vt:lpwstr>
  </property>
</Properties>
</file>